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3" r:id="rId4"/>
    <p:sldId id="261" r:id="rId5"/>
    <p:sldId id="281" r:id="rId6"/>
    <p:sldId id="294" r:id="rId7"/>
    <p:sldId id="275" r:id="rId8"/>
    <p:sldId id="276" r:id="rId9"/>
    <p:sldId id="282" r:id="rId10"/>
    <p:sldId id="283" r:id="rId11"/>
    <p:sldId id="279" r:id="rId1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3300"/>
    <a:srgbClr val="99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60130-B681-49A5-8683-D930068F6859}" v="4" dt="2019-09-04T10:05:57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576" autoAdjust="0"/>
  </p:normalViewPr>
  <p:slideViewPr>
    <p:cSldViewPr>
      <p:cViewPr varScale="1">
        <p:scale>
          <a:sx n="64" d="100"/>
          <a:sy n="64" d="100"/>
        </p:scale>
        <p:origin x="17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E4F679E-7F13-4695-8D89-81CD2C2F47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A5CB0F1-7074-4B33-B047-84FB71BF4A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5150968F-ACB4-4F43-9F13-11100D2927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AFDFC5D-8DF2-44BE-8FD1-7BC2518E19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5B2BB59E-5BAB-4158-A82F-BAF2A462C058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087794-D20A-48AB-99D8-5806786FB9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7AC30C-F0D0-43C3-9275-408958B551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9A1D830-DA43-4460-B2BD-CC0E07F30F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7C8C2AA-E163-4E38-95EE-7C77E89B20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om de opmaakprofielen van de modeltekst te bewerken</a:t>
            </a:r>
          </a:p>
          <a:p>
            <a:pPr lvl="1"/>
            <a:r>
              <a:rPr lang="en-US" noProof="0"/>
              <a:t>Tweede niveau</a:t>
            </a:r>
          </a:p>
          <a:p>
            <a:pPr lvl="2"/>
            <a:r>
              <a:rPr lang="en-US" noProof="0"/>
              <a:t>Derde niveau</a:t>
            </a:r>
          </a:p>
          <a:p>
            <a:pPr lvl="3"/>
            <a:r>
              <a:rPr lang="en-US" noProof="0"/>
              <a:t>Vierde niveau</a:t>
            </a:r>
          </a:p>
          <a:p>
            <a:pPr lvl="4"/>
            <a:r>
              <a:rPr lang="en-US" noProof="0"/>
              <a:t>Vijfde niveau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3BE72CC-3450-4722-B7B8-E8598C6138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E9878AC-E137-4A3C-BF3B-C3455E8DE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01BCA932-8273-45F1-8565-F45885C1EBE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57BE0D-548A-473F-9DBB-237121B6A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4E2A00-E917-467E-8026-5262F8344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FC652C-A20A-4FA3-93C9-BC71FD4E0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D913-A805-45BD-B635-9EBD2F7B5CE7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8613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17611-591B-4572-A79B-5B73D5031A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6CEF35-7F3C-4560-AF32-74B75DA91A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E2B26A-4DC2-4F4F-A4D1-4910819E5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FF24-BCE7-4AA6-8B4F-D0872776D54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2974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D1630E-5DF3-4E1C-97C6-27D10EDB9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A09A59-AB0D-43E1-915F-FB314FC7F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664EA1-8A23-457A-B3D1-D11B1625E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561D-93D6-4A6E-BD1E-C465D2BBBE0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3798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8729F-9D89-4379-93AE-0CB78E36F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A7634A-70D6-47EC-9CD8-A9EAE161E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9B0E7-E8DD-4A2E-9C8F-F5C67E8B0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E6D9-6C3E-477E-866B-BAEA854F296F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1584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F8D805-1E61-4B63-BAFA-612516A08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EA6EEC-4635-4197-A255-6F5590D15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6F6779-CF08-43B1-BEC0-0276C81F2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C240-A808-45CD-8104-43D310D8A65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1490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C15D4-7DED-44D9-8FFF-EE7350B08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4495EB-A561-41AB-9191-E670F4213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3B3724-CFA1-4058-8377-88BFB8AFA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904A-F271-41DE-8D0F-6F1651328DD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6674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D5440A-76C7-4320-AA08-247FCD971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5DE6DE-2FEF-43A5-88FB-B944DDDC2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C81309-10C2-4D41-B603-40B9F3047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AD007-6C7D-4940-8F19-B72E496FB83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661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DA485D-232C-4210-B361-E9B4FF674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5FAD30-4D55-45AD-93DF-68897B18E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3A57C6-5ED7-4EA6-8526-05CAB6EA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0806-FEF4-4330-97CE-B9B8A00EC1A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2065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C320FC-7D43-41C4-AFBA-57C2ECB88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DFAA98A-E6E5-4D71-97A4-AF66CE14A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53137B-9F03-42A0-B263-822CD95BE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4C1EA-5B28-4E18-8572-A33949A42EF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4755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0BC48-960B-4C2E-B4EE-BC904E2D8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5374F-3446-4DD9-A079-635455A41B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8AC04D-E32C-4E51-B0CB-944D75616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F12A-940C-4B2B-8160-4000CD2030E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644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CD0C7-047D-44A3-B5E1-51B21BFF1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1BEEDC-5D89-4263-B0B3-F4EFAAF04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3AB566-DFCF-4860-BD10-2E6C7A4540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7EB3-481F-4838-B7A6-93B1A20E8F91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590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52993B-D048-45B8-8C01-714519A8E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A453D-AD7E-46A0-8C8E-3925EA801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643990-3A11-4021-A1CE-2940B13033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062A02-F962-44ED-BC48-6F502B085A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C4A826-5EAA-4C33-95B7-62AD3CD3C9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F3C764-F9DE-4093-A1AC-8BCB5364749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990326-B5C2-417F-AF21-BA4AFE6375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/>
              <a:t>Dyslexie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C40013-F378-4423-B696-B7798EBC35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2447925"/>
          </a:xfrm>
        </p:spPr>
        <p:txBody>
          <a:bodyPr/>
          <a:lstStyle/>
          <a:p>
            <a:pPr eaLnBrk="1" hangingPunct="1"/>
            <a:endParaRPr lang="nl-NL" altLang="nl-NL"/>
          </a:p>
          <a:p>
            <a:pPr eaLnBrk="1" hangingPunct="1"/>
            <a:r>
              <a:rPr lang="nl-NL" altLang="nl-NL" sz="3600" b="1"/>
              <a:t> Etty Hillesum Lyceum</a:t>
            </a:r>
          </a:p>
          <a:p>
            <a:pPr eaLnBrk="1" hangingPunct="1"/>
            <a:r>
              <a:rPr lang="nl-NL" altLang="nl-NL" sz="3600" b="1"/>
              <a:t>Het Stormink</a:t>
            </a:r>
          </a:p>
          <a:p>
            <a:pPr eaLnBrk="1" hangingPunct="1"/>
            <a:endParaRPr lang="en-US" altLang="nl-NL" sz="3600" b="1"/>
          </a:p>
        </p:txBody>
      </p:sp>
      <p:pic>
        <p:nvPicPr>
          <p:cNvPr id="4100" name="Picture 6">
            <a:extLst>
              <a:ext uri="{FF2B5EF4-FFF2-40B4-BE49-F238E27FC236}">
                <a16:creationId xmlns:a16="http://schemas.microsoft.com/office/drawing/2014/main" id="{0BB24196-571B-419B-BE0B-187CEE675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27BBF339-4012-42F4-810E-D2DABDEE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81075"/>
            <a:ext cx="7772400" cy="719138"/>
          </a:xfrm>
        </p:spPr>
        <p:txBody>
          <a:bodyPr/>
          <a:lstStyle/>
          <a:p>
            <a:pPr algn="l" eaLnBrk="1" hangingPunct="1"/>
            <a:r>
              <a:rPr lang="nl-NL" altLang="nl-NL" sz="3200"/>
              <a:t>Geavanceerde software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A49636-818C-4B82-AC10-C6275D337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213"/>
            <a:ext cx="7702550" cy="187325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Sprint plus </a:t>
            </a:r>
            <a:endParaRPr lang="nl-NL" sz="2400" dirty="0"/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nl-NL" sz="2400" dirty="0"/>
              <a:t>Licentie Sprint </a:t>
            </a:r>
            <a:r>
              <a:rPr lang="nl-NL" sz="2400" dirty="0">
                <a:cs typeface="Times New Roman"/>
              </a:rPr>
              <a:t>plus (</a:t>
            </a:r>
            <a:r>
              <a:rPr lang="nl-NL" sz="2400" dirty="0" err="1">
                <a:cs typeface="Times New Roman"/>
              </a:rPr>
              <a:t>kostenloos</a:t>
            </a:r>
            <a:r>
              <a:rPr lang="nl-NL" sz="2400" dirty="0">
                <a:cs typeface="Times New Roman"/>
              </a:rPr>
              <a:t>) via school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nl-NL" sz="2400" dirty="0"/>
              <a:t>Overleg met orthopedagoog over licentie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nl-NL" sz="2400" dirty="0"/>
              <a:t>Demonstratie Sprint plus op school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/>
          </a:p>
          <a:p>
            <a:pPr eaLnBrk="1" hangingPunct="1">
              <a:defRPr/>
            </a:pPr>
            <a:r>
              <a:rPr lang="nl-NL" dirty="0" err="1"/>
              <a:t>Kurzweil</a:t>
            </a:r>
            <a:r>
              <a:rPr lang="nl-NL" dirty="0"/>
              <a:t> 3000</a:t>
            </a: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81A1D927-8B45-4056-A02C-C7675605C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Afbeelding 4" descr="Afbeeldingsresultaat voor sprint plus voorbeeld">
            <a:extLst>
              <a:ext uri="{FF2B5EF4-FFF2-40B4-BE49-F238E27FC236}">
                <a16:creationId xmlns:a16="http://schemas.microsoft.com/office/drawing/2014/main" id="{57C8CC41-E702-47CE-A988-B13F11DC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463"/>
            <a:ext cx="26193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Afbeelding 5" descr="Afbeeldingsresultaat voor voorleessoftware">
            <a:extLst>
              <a:ext uri="{FF2B5EF4-FFF2-40B4-BE49-F238E27FC236}">
                <a16:creationId xmlns:a16="http://schemas.microsoft.com/office/drawing/2014/main" id="{ECAE59AC-6141-44A0-8C67-C20C439F4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33232"/>
            <a:ext cx="30956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1887DB-DF8F-4ABA-9F46-C003816F2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60575"/>
            <a:ext cx="7772400" cy="865188"/>
          </a:xfrm>
        </p:spPr>
        <p:txBody>
          <a:bodyPr/>
          <a:lstStyle/>
          <a:p>
            <a:pPr eaLnBrk="1" hangingPunct="1"/>
            <a:br>
              <a:rPr lang="nl-NL" altLang="nl-NL" sz="4000" dirty="0"/>
            </a:br>
            <a:br>
              <a:rPr lang="nl-NL" altLang="nl-NL" sz="4000" dirty="0"/>
            </a:br>
            <a:r>
              <a:rPr lang="nl-NL" altLang="nl-NL" sz="4000" b="1" dirty="0"/>
              <a:t>Heeft u nog vragen?</a:t>
            </a:r>
            <a:br>
              <a:rPr lang="nl-NL" altLang="nl-NL" sz="4000" b="1" dirty="0"/>
            </a:br>
            <a:r>
              <a:rPr lang="nl-NL" altLang="nl-NL" sz="4000" b="1" dirty="0"/>
              <a:t>Mail of bel ons gerust!</a:t>
            </a:r>
            <a:endParaRPr lang="nl-NL" altLang="nl-NL" b="1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4E9E4BA-A42D-4929-BB59-16861D24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0019" y="4165735"/>
            <a:ext cx="7772400" cy="1855562"/>
          </a:xfrm>
        </p:spPr>
        <p:txBody>
          <a:bodyPr/>
          <a:lstStyle/>
          <a:p>
            <a:pPr eaLnBrk="1" hangingPunct="1">
              <a:buNone/>
            </a:pPr>
            <a:endParaRPr lang="nl-NL" altLang="nl-NL" sz="1400" dirty="0">
              <a:solidFill>
                <a:srgbClr val="000000"/>
              </a:solidFill>
              <a:cs typeface="Times New Roman"/>
            </a:endParaRPr>
          </a:p>
          <a:p>
            <a:pPr lvl="1" eaLnBrk="1" hangingPunct="1">
              <a:buNone/>
            </a:pPr>
            <a:endParaRPr lang="nl-NL" altLang="nl-NL">
              <a:cs typeface="Times New Roman"/>
            </a:endParaRPr>
          </a:p>
        </p:txBody>
      </p:sp>
      <p:pic>
        <p:nvPicPr>
          <p:cNvPr id="16388" name="Picture 7">
            <a:extLst>
              <a:ext uri="{FF2B5EF4-FFF2-40B4-BE49-F238E27FC236}">
                <a16:creationId xmlns:a16="http://schemas.microsoft.com/office/drawing/2014/main" id="{B4D43D87-C22E-4EAF-9217-9C7BBF185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9DFDF6E-2FA8-4A85-BA4D-EB96B1298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7772400" cy="685800"/>
          </a:xfrm>
        </p:spPr>
        <p:txBody>
          <a:bodyPr/>
          <a:lstStyle/>
          <a:p>
            <a:pPr eaLnBrk="1" hangingPunct="1"/>
            <a:r>
              <a:rPr lang="nl-NL" altLang="nl-NL" b="1"/>
              <a:t>Programma</a:t>
            </a:r>
            <a:endParaRPr lang="en-US" altLang="nl-NL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3AA378C-B8BD-4D69-AA23-554B8C911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743200"/>
            <a:ext cx="7783512" cy="3565525"/>
          </a:xfrm>
        </p:spPr>
        <p:txBody>
          <a:bodyPr/>
          <a:lstStyle/>
          <a:p>
            <a:pPr eaLnBrk="1" hangingPunct="1"/>
            <a:r>
              <a:rPr lang="nl-NL" altLang="nl-NL" dirty="0"/>
              <a:t>Welkom </a:t>
            </a:r>
            <a:endParaRPr lang="nl-NL" altLang="nl-NL"/>
          </a:p>
          <a:p>
            <a:pPr eaLnBrk="1" hangingPunct="1"/>
            <a:r>
              <a:rPr lang="nl-NL" altLang="nl-NL" dirty="0"/>
              <a:t>Dyslexiebeleid </a:t>
            </a:r>
            <a:r>
              <a:rPr lang="nl-NL" altLang="nl-NL" dirty="0">
                <a:cs typeface="Times New Roman"/>
              </a:rPr>
              <a:t>Etty </a:t>
            </a:r>
            <a:r>
              <a:rPr lang="nl-NL" altLang="nl-NL" dirty="0" err="1">
                <a:cs typeface="Times New Roman"/>
              </a:rPr>
              <a:t>Hillesum</a:t>
            </a:r>
            <a:r>
              <a:rPr lang="nl-NL" altLang="nl-NL" dirty="0">
                <a:cs typeface="Times New Roman"/>
              </a:rPr>
              <a:t> Lyceum</a:t>
            </a:r>
          </a:p>
          <a:p>
            <a:pPr eaLnBrk="1" hangingPunct="1"/>
            <a:r>
              <a:rPr lang="nl-NL" altLang="nl-NL" dirty="0"/>
              <a:t>Faciliteiten</a:t>
            </a:r>
            <a:endParaRPr lang="nl-NL" altLang="nl-NL" dirty="0">
              <a:cs typeface="Times New Roman"/>
            </a:endParaRPr>
          </a:p>
          <a:p>
            <a:pPr eaLnBrk="1" hangingPunct="1"/>
            <a:r>
              <a:rPr lang="nl-NL" altLang="nl-NL" dirty="0"/>
              <a:t>Dyslexiebegeleiding</a:t>
            </a:r>
            <a:r>
              <a:rPr lang="nl-NL" altLang="nl-NL" dirty="0">
                <a:cs typeface="Times New Roman"/>
              </a:rPr>
              <a:t> (B en B/K - M/H/V)</a:t>
            </a:r>
          </a:p>
          <a:p>
            <a:pPr eaLnBrk="1" hangingPunct="1"/>
            <a:r>
              <a:rPr lang="nl-NL" altLang="nl-NL" dirty="0"/>
              <a:t>Hulpmiddelen</a:t>
            </a:r>
            <a:endParaRPr lang="nl-NL" altLang="nl-NL" dirty="0">
              <a:cs typeface="Times New Roman"/>
            </a:endParaRPr>
          </a:p>
          <a:p>
            <a:pPr eaLnBrk="1" hangingPunct="1"/>
            <a:r>
              <a:rPr lang="nl-NL" altLang="nl-NL" dirty="0"/>
              <a:t>Gelegenheid voor het stellen van vragen</a:t>
            </a:r>
            <a:endParaRPr lang="en-US" altLang="nl-NL" dirty="0"/>
          </a:p>
        </p:txBody>
      </p:sp>
      <p:pic>
        <p:nvPicPr>
          <p:cNvPr id="5124" name="Picture 7">
            <a:extLst>
              <a:ext uri="{FF2B5EF4-FFF2-40B4-BE49-F238E27FC236}">
                <a16:creationId xmlns:a16="http://schemas.microsoft.com/office/drawing/2014/main" id="{64BE165A-55DB-42A2-9525-EC8E6DD3B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2C4D-A78C-4EF2-A287-D9946559A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157" y="1262970"/>
            <a:ext cx="7772400" cy="1470025"/>
          </a:xfrm>
        </p:spPr>
        <p:txBody>
          <a:bodyPr/>
          <a:lstStyle/>
          <a:p>
            <a:r>
              <a:rPr lang="en-US" b="1" dirty="0" err="1">
                <a:cs typeface="Times New Roman"/>
              </a:rPr>
              <a:t>Dyslexiebeleid</a:t>
            </a:r>
            <a:endParaRPr lang="en-US" b="1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46F65-DD82-4E39-8A9D-FDBF1AEFD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00325"/>
            <a:ext cx="6400800" cy="3038475"/>
          </a:xfrm>
        </p:spPr>
        <p:txBody>
          <a:bodyPr/>
          <a:lstStyle/>
          <a:p>
            <a:pPr algn="l"/>
            <a:r>
              <a:rPr lang="en-US" dirty="0">
                <a:cs typeface="Times New Roman"/>
              </a:rPr>
              <a:t>Op de site: </a:t>
            </a:r>
            <a:r>
              <a:rPr lang="en-US" dirty="0">
                <a:solidFill>
                  <a:srgbClr val="C00000"/>
                </a:solidFill>
                <a:cs typeface="Times New Roman"/>
              </a:rPr>
              <a:t>wwww.ettyhillesumlyceum.nl</a:t>
            </a:r>
            <a:endParaRPr lang="en-US" dirty="0">
              <a:cs typeface="Times New Roman"/>
            </a:endParaRPr>
          </a:p>
          <a:p>
            <a:pPr algn="l"/>
            <a:r>
              <a:rPr lang="en-US" dirty="0" err="1">
                <a:cs typeface="Times New Roman"/>
              </a:rPr>
              <a:t>onder</a:t>
            </a:r>
            <a:r>
              <a:rPr lang="en-US" dirty="0">
                <a:cs typeface="Times New Roman"/>
              </a:rPr>
              <a:t> het kopje </a:t>
            </a:r>
            <a:r>
              <a:rPr lang="en-US" dirty="0" err="1">
                <a:cs typeface="Times New Roman"/>
              </a:rPr>
              <a:t>Leerlingbegeleiding</a:t>
            </a:r>
            <a:endParaRPr lang="en-US" dirty="0">
              <a:cs typeface="Times New Roman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03FD626-5E0F-4FFD-8576-7D7DE6524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11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B1C4D7-6590-4EBA-AB4A-618B84AAF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7772400" cy="1295400"/>
          </a:xfrm>
        </p:spPr>
        <p:txBody>
          <a:bodyPr/>
          <a:lstStyle/>
          <a:p>
            <a:pPr eaLnBrk="1" hangingPunct="1"/>
            <a:r>
              <a:rPr lang="nl-NL" altLang="nl-NL" b="1"/>
              <a:t>Dyslectische leerlingen</a:t>
            </a:r>
            <a:endParaRPr lang="en-US" altLang="nl-NL" b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C50DE60-DFA4-432A-A832-7B817B800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924175"/>
            <a:ext cx="8208963" cy="3529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800" b="1" dirty="0"/>
              <a:t>Dyslectische leerlingen bij aanmelding</a:t>
            </a:r>
            <a:r>
              <a:rPr lang="nl-NL" altLang="nl-NL" sz="22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Dyslexieverklaring </a:t>
            </a:r>
            <a:endParaRPr lang="nl-NL" altLang="nl-NL" sz="28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Dyslexiepas</a:t>
            </a:r>
            <a:r>
              <a:rPr lang="nl-NL" altLang="nl-NL" sz="2800" i="1" dirty="0"/>
              <a:t> </a:t>
            </a: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Docententeam informeren</a:t>
            </a:r>
            <a:endParaRPr lang="nl-NL" altLang="nl-NL" sz="28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Begeleiding starten binnen de school</a:t>
            </a:r>
            <a:endParaRPr lang="nl-NL" altLang="nl-NL" sz="2800" dirty="0">
              <a:cs typeface="Times New Roman"/>
            </a:endParaRPr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F0B998F5-698C-4E0E-8E48-4D6A09D62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26DADC-9095-4E8C-A1E6-959C7D68A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7772400" cy="1152525"/>
          </a:xfrm>
        </p:spPr>
        <p:txBody>
          <a:bodyPr/>
          <a:lstStyle/>
          <a:p>
            <a:pPr eaLnBrk="1" hangingPunct="1"/>
            <a:r>
              <a:rPr lang="nl-NL" altLang="nl-NL" b="1"/>
              <a:t>Faciliteiten binnen de school</a:t>
            </a:r>
            <a:endParaRPr lang="en-US" altLang="nl-NL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A1DFE66-8C79-4588-8660-7975A6818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852738"/>
            <a:ext cx="7848600" cy="3529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20 % extra tijd bij toetsen en het examen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Arial 12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Gebruik van computer/laptop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Andere berekening spellingfouten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Niet hardop lezen voor de klas zonder voorbereiding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800"/>
              <a:t>Gebruik van hulpmiddelen</a:t>
            </a:r>
          </a:p>
        </p:txBody>
      </p:sp>
      <p:pic>
        <p:nvPicPr>
          <p:cNvPr id="7172" name="Picture 6">
            <a:extLst>
              <a:ext uri="{FF2B5EF4-FFF2-40B4-BE49-F238E27FC236}">
                <a16:creationId xmlns:a16="http://schemas.microsoft.com/office/drawing/2014/main" id="{D7B012E1-DFAA-4881-A442-9693E8D72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FFB2-17DB-4D22-81C1-5741EF60A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22149"/>
            <a:ext cx="7772400" cy="1153659"/>
          </a:xfrm>
        </p:spPr>
        <p:txBody>
          <a:bodyPr/>
          <a:lstStyle/>
          <a:p>
            <a:r>
              <a:rPr lang="en-US" b="1" dirty="0" err="1">
                <a:cs typeface="Times New Roman"/>
              </a:rPr>
              <a:t>Begeleiding</a:t>
            </a:r>
            <a:r>
              <a:rPr lang="en-US" b="1" dirty="0">
                <a:cs typeface="Times New Roman"/>
              </a:rPr>
              <a:t> van </a:t>
            </a:r>
            <a:r>
              <a:rPr lang="en-US" b="1" dirty="0" err="1">
                <a:cs typeface="Times New Roman"/>
              </a:rPr>
              <a:t>leerlingen</a:t>
            </a:r>
            <a:r>
              <a:rPr lang="en-US" b="1" dirty="0">
                <a:cs typeface="Times New Roman"/>
              </a:rPr>
              <a:t> Basis en Basis/Kader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70C2D-DDA1-4370-8AD6-2652F4720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886075"/>
            <a:ext cx="6400800" cy="3019425"/>
          </a:xfrm>
        </p:spPr>
        <p:txBody>
          <a:bodyPr/>
          <a:lstStyle/>
          <a:p>
            <a:r>
              <a:rPr lang="en-US" dirty="0">
                <a:cs typeface="Times New Roman"/>
              </a:rPr>
              <a:t>Na de herfstvakantie start de </a:t>
            </a:r>
            <a:r>
              <a:rPr lang="en-US" dirty="0" err="1">
                <a:cs typeface="Times New Roman"/>
              </a:rPr>
              <a:t>dyslexiebegeleiding</a:t>
            </a:r>
            <a:r>
              <a:rPr lang="en-US" dirty="0">
                <a:cs typeface="Times New Roman"/>
              </a:rPr>
              <a:t>: </a:t>
            </a:r>
            <a:r>
              <a:rPr lang="en-US" dirty="0" err="1">
                <a:cs typeface="Times New Roman"/>
              </a:rPr>
              <a:t>elke</a:t>
            </a:r>
            <a:r>
              <a:rPr lang="en-US" dirty="0">
                <a:cs typeface="Times New Roman"/>
              </a:rPr>
              <a:t> week </a:t>
            </a:r>
            <a:r>
              <a:rPr lang="en-US" dirty="0" err="1">
                <a:cs typeface="Times New Roman"/>
              </a:rPr>
              <a:t>een</a:t>
            </a:r>
            <a:r>
              <a:rPr lang="en-US" dirty="0">
                <a:cs typeface="Times New Roman"/>
              </a:rPr>
              <a:t> halve les door Elsbeth Nijhuis</a:t>
            </a:r>
          </a:p>
          <a:p>
            <a:r>
              <a:rPr lang="en-US" sz="2400" dirty="0">
                <a:cs typeface="Times New Roman"/>
              </a:rPr>
              <a:t>-</a:t>
            </a:r>
            <a:r>
              <a:rPr lang="en-US" sz="2400" dirty="0" err="1">
                <a:cs typeface="Times New Roman"/>
              </a:rPr>
              <a:t>lezen</a:t>
            </a:r>
            <a:r>
              <a:rPr lang="en-US" sz="2400" dirty="0">
                <a:cs typeface="Times New Roman"/>
              </a:rPr>
              <a:t>, </a:t>
            </a:r>
            <a:r>
              <a:rPr lang="en-US" sz="2400" dirty="0" err="1">
                <a:cs typeface="Times New Roman"/>
              </a:rPr>
              <a:t>spellen</a:t>
            </a:r>
            <a:r>
              <a:rPr lang="en-US" sz="2400" dirty="0">
                <a:cs typeface="Times New Roman"/>
              </a:rPr>
              <a:t> met </a:t>
            </a:r>
            <a:r>
              <a:rPr lang="en-US" sz="2400" dirty="0" err="1">
                <a:cs typeface="Times New Roman"/>
              </a:rPr>
              <a:t>hulp</a:t>
            </a:r>
            <a:r>
              <a:rPr lang="en-US" sz="2400" dirty="0">
                <a:cs typeface="Times New Roman"/>
              </a:rPr>
              <a:t> van </a:t>
            </a:r>
            <a:r>
              <a:rPr lang="en-US" sz="2400" dirty="0" err="1">
                <a:cs typeface="Times New Roman"/>
              </a:rPr>
              <a:t>Dexlex</a:t>
            </a:r>
            <a:r>
              <a:rPr lang="en-US" sz="2400" dirty="0">
                <a:cs typeface="Times New Roman"/>
              </a:rPr>
              <a:t>, </a:t>
            </a:r>
            <a:r>
              <a:rPr lang="en-US" sz="2400" dirty="0" err="1">
                <a:cs typeface="Times New Roman"/>
              </a:rPr>
              <a:t>Leren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leren</a:t>
            </a:r>
            <a:r>
              <a:rPr lang="en-US" sz="2400" dirty="0">
                <a:cs typeface="Times New Roman"/>
              </a:rPr>
              <a:t>, </a:t>
            </a:r>
            <a:r>
              <a:rPr lang="en-US" sz="2400" dirty="0" err="1">
                <a:cs typeface="Times New Roman"/>
              </a:rPr>
              <a:t>begeleiding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bij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toetsen</a:t>
            </a:r>
            <a:r>
              <a:rPr lang="en-US" sz="2400" dirty="0">
                <a:cs typeface="Times New Roman"/>
              </a:rPr>
              <a:t>-</a:t>
            </a:r>
            <a:r>
              <a:rPr lang="en-US" dirty="0">
                <a:cs typeface="Times New Roman"/>
              </a:rPr>
              <a:t> 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3FB61174-D360-45A1-8378-D63F03A05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2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F5D46E-A2DF-432C-825F-F4FE14340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57338"/>
            <a:ext cx="7772400" cy="935037"/>
          </a:xfrm>
        </p:spPr>
        <p:txBody>
          <a:bodyPr/>
          <a:lstStyle/>
          <a:p>
            <a:pPr eaLnBrk="1" hangingPunct="1"/>
            <a:r>
              <a:rPr lang="nl-NL" altLang="nl-NL" b="1" dirty="0"/>
              <a:t>Begeleiding van leerlingen</a:t>
            </a:r>
            <a:r>
              <a:rPr lang="nl-NL" altLang="nl-NL" dirty="0"/>
              <a:t> </a:t>
            </a:r>
            <a:br>
              <a:rPr lang="nl-NL" altLang="nl-NL" dirty="0"/>
            </a:br>
            <a:endParaRPr lang="nl-NL" altLang="nl-NL" sz="3200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93351F-A00D-4AC8-97FE-144501EB0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5038"/>
            <a:ext cx="7772400" cy="434816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r>
              <a:rPr lang="nl-NL" altLang="nl-NL" sz="2000" i="1" u="sng" dirty="0"/>
              <a:t>Twee introductiebijeenkomsten voor </a:t>
            </a:r>
            <a:r>
              <a:rPr lang="nl-NL" altLang="nl-NL" sz="2000" b="1" i="1" u="sng" dirty="0"/>
              <a:t>alle</a:t>
            </a:r>
            <a:r>
              <a:rPr lang="nl-NL" altLang="nl-NL" sz="2000" i="1" u="sng" dirty="0"/>
              <a:t> leerlingen K/M , M/H en H/V met dyslexie:</a:t>
            </a:r>
            <a:endParaRPr lang="en-US" dirty="0">
              <a:cs typeface="Times New Roman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nl-NL" altLang="nl-NL" sz="2000" dirty="0"/>
          </a:p>
          <a:p>
            <a:pPr eaLnBrk="1" hangingPunct="1">
              <a:lnSpc>
                <a:spcPct val="90000"/>
              </a:lnSpc>
            </a:pPr>
            <a:r>
              <a:rPr lang="nl-NL" altLang="nl-NL" sz="2000" u="sng" dirty="0"/>
              <a:t>Centraal: het omgaan met dyslexie</a:t>
            </a:r>
            <a:endParaRPr lang="nl-NL" altLang="nl-NL" sz="2000" dirty="0"/>
          </a:p>
          <a:p>
            <a:pPr lvl="1" eaLnBrk="1" hangingPunct="1">
              <a:lnSpc>
                <a:spcPct val="90000"/>
              </a:lnSpc>
            </a:pPr>
            <a:r>
              <a:rPr lang="nl-NL" altLang="nl-NL" sz="2000" dirty="0"/>
              <a:t>Inventariseren van problemen</a:t>
            </a:r>
            <a:endParaRPr lang="nl-NL" altLang="nl-NL" sz="2000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</a:pPr>
            <a:r>
              <a:rPr lang="nl-NL" altLang="nl-NL" sz="2000" dirty="0"/>
              <a:t>Bespreken informatieboekje </a:t>
            </a:r>
            <a:endParaRPr lang="nl-NL" altLang="nl-NL" sz="2000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</a:pPr>
            <a:r>
              <a:rPr lang="nl-NL" altLang="nl-NL" sz="2000" dirty="0"/>
              <a:t>Oplossingen aanreiken / tips geven ‘omgaan met dyslexie in VO’</a:t>
            </a:r>
            <a:endParaRPr lang="nl-NL" altLang="nl-NL" sz="2000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</a:pPr>
            <a:r>
              <a:rPr lang="nl-NL" altLang="nl-NL" sz="2000" dirty="0"/>
              <a:t>Het werken met hulpprogramma’s </a:t>
            </a:r>
            <a:endParaRPr lang="nl-NL" altLang="nl-NL" sz="2000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nl-NL" altLang="nl-NL" sz="2000" i="1" u="sng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nl-NL" altLang="nl-NL" sz="2000" i="1" dirty="0"/>
              <a:t>	</a:t>
            </a:r>
            <a:r>
              <a:rPr lang="nl-NL" altLang="nl-NL" sz="2000" i="1" dirty="0">
                <a:cs typeface="Times New Roman"/>
              </a:rPr>
              <a:t>Na de introductiebijeenkomsten:</a:t>
            </a:r>
            <a:endParaRPr lang="nl-NL" altLang="nl-NL" sz="2000" i="1" u="sng" dirty="0"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Dyslexiebegeleiding naar behoefte (in kleine groepjes / individueel)</a:t>
            </a:r>
            <a:endParaRPr lang="nl-NL" altLang="nl-NL" sz="2000" dirty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nl-NL" altLang="nl-NL" sz="2000">
                <a:cs typeface="Times New Roman"/>
              </a:rPr>
              <a:t>Vragenuur </a:t>
            </a:r>
            <a:r>
              <a:rPr lang="nl-NL" altLang="nl-NL" sz="2000" dirty="0">
                <a:cs typeface="Times New Roman"/>
              </a:rPr>
              <a:t>voor Nederlands, Engels en wiskunde </a:t>
            </a:r>
          </a:p>
          <a:p>
            <a:pPr>
              <a:lnSpc>
                <a:spcPct val="90000"/>
              </a:lnSpc>
            </a:pPr>
            <a:r>
              <a:rPr lang="nl-NL" altLang="nl-NL" sz="2000" dirty="0">
                <a:cs typeface="Times New Roman"/>
              </a:rPr>
              <a:t>Flexuur op dinsdagmiddag 7</a:t>
            </a:r>
            <a:r>
              <a:rPr lang="nl-NL" altLang="nl-NL" sz="2000" baseline="30000" dirty="0">
                <a:cs typeface="Times New Roman"/>
              </a:rPr>
              <a:t>e</a:t>
            </a:r>
            <a:r>
              <a:rPr lang="nl-NL" altLang="nl-NL" sz="2000" dirty="0">
                <a:cs typeface="Times New Roman"/>
              </a:rPr>
              <a:t> lesuur vanaf halverwege november</a:t>
            </a:r>
          </a:p>
          <a:p>
            <a:pPr lvl="2" eaLnBrk="1" hangingPunct="1">
              <a:lnSpc>
                <a:spcPct val="90000"/>
              </a:lnSpc>
              <a:buNone/>
            </a:pPr>
            <a:endParaRPr lang="en-US" altLang="nl-NL" sz="2800" i="1" u="sng" dirty="0">
              <a:cs typeface="Times New Roman"/>
            </a:endParaRPr>
          </a:p>
          <a:p>
            <a:pPr lvl="2" eaLnBrk="1" hangingPunct="1">
              <a:lnSpc>
                <a:spcPct val="90000"/>
              </a:lnSpc>
              <a:buNone/>
            </a:pPr>
            <a:endParaRPr lang="en-US" altLang="nl-NL" sz="3200" i="1" u="sng" dirty="0">
              <a:cs typeface="Times New Roman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nl-NL" altLang="nl-NL" sz="2000" dirty="0">
              <a:cs typeface="Times New Roman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nl-NL" altLang="nl-NL" sz="1600" dirty="0"/>
          </a:p>
          <a:p>
            <a:pPr lvl="1" eaLnBrk="1" hangingPunct="1">
              <a:lnSpc>
                <a:spcPct val="90000"/>
              </a:lnSpc>
              <a:buNone/>
            </a:pPr>
            <a:endParaRPr lang="nl-NL" altLang="nl-NL" sz="1600" dirty="0">
              <a:cs typeface="Times New Roman"/>
            </a:endParaRPr>
          </a:p>
        </p:txBody>
      </p:sp>
      <p:pic>
        <p:nvPicPr>
          <p:cNvPr id="9220" name="Picture 6">
            <a:extLst>
              <a:ext uri="{FF2B5EF4-FFF2-40B4-BE49-F238E27FC236}">
                <a16:creationId xmlns:a16="http://schemas.microsoft.com/office/drawing/2014/main" id="{BC0DA72B-0C43-4660-8B4A-0B69415AD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682DB83-B99C-4194-8433-F9D220A69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eaLnBrk="1" hangingPunct="1"/>
            <a:r>
              <a:rPr lang="nl-NL" altLang="nl-NL" b="1"/>
              <a:t>Communicatie met ouders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C22C945-E6D6-4FB3-A137-4D7FDD2EC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430917"/>
            <a:ext cx="7707313" cy="3995510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dirty="0"/>
              <a:t>Via de mentor</a:t>
            </a:r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dirty="0"/>
              <a:t>Via de orthopedagoge </a:t>
            </a:r>
            <a:endParaRPr lang="nl-NL" altLang="nl-NL" dirty="0">
              <a:cs typeface="Times New Roman"/>
            </a:endParaRPr>
          </a:p>
          <a:p>
            <a:pPr marL="0" indent="0" eaLnBrk="1" hangingPunct="1">
              <a:buNone/>
              <a:defRPr/>
            </a:pPr>
            <a:r>
              <a:rPr lang="nl-NL" i="1" dirty="0">
                <a:cs typeface="Times New Roman"/>
              </a:rPr>
              <a:t>-</a:t>
            </a:r>
            <a:r>
              <a:rPr lang="nl-NL" sz="2400" i="1" dirty="0">
                <a:cs typeface="Times New Roman"/>
              </a:rPr>
              <a:t>Suzanne Alink-Velner: </a:t>
            </a:r>
            <a:r>
              <a:rPr lang="nl-NL" sz="2400" b="1" i="1" dirty="0">
                <a:cs typeface="Times New Roman"/>
              </a:rPr>
              <a:t>s.velner@ettyhillesumlyceum.nl</a:t>
            </a:r>
            <a:endParaRPr lang="nl-NL" sz="2400" dirty="0">
              <a:cs typeface="Times New Roman"/>
            </a:endParaRPr>
          </a:p>
          <a:p>
            <a:pPr marL="0" indent="0" eaLnBrk="1" hangingPunct="1">
              <a:buNone/>
              <a:defRPr/>
            </a:pPr>
            <a:endParaRPr lang="nl-NL" sz="2400" b="1" i="1" dirty="0">
              <a:cs typeface="Times New Roman"/>
            </a:endParaRPr>
          </a:p>
          <a:p>
            <a:pPr eaLnBrk="1" hangingPunct="1">
              <a:defRPr/>
            </a:pPr>
            <a:r>
              <a:rPr lang="nl-NL" altLang="nl-NL" dirty="0">
                <a:cs typeface="Times New Roman"/>
              </a:rPr>
              <a:t>Via de docent RT</a:t>
            </a:r>
            <a:endParaRPr lang="nl-NL" altLang="nl-NL" dirty="0"/>
          </a:p>
          <a:p>
            <a:pPr marL="0" indent="0" eaLnBrk="1" hangingPunct="1">
              <a:buNone/>
              <a:defRPr/>
            </a:pPr>
            <a:r>
              <a:rPr lang="nl-NL" altLang="nl-NL" sz="2400" i="1" dirty="0">
                <a:cs typeface="Times New Roman"/>
              </a:rPr>
              <a:t>- Elsbeth Nijhuis: </a:t>
            </a:r>
            <a:r>
              <a:rPr lang="nl-NL" altLang="nl-NL" sz="2400" b="1" i="1" dirty="0">
                <a:cs typeface="Times New Roman"/>
              </a:rPr>
              <a:t>e.nijhuis@ettyhillesumlyceum.nl</a:t>
            </a:r>
            <a:endParaRPr lang="nl-NL" altLang="nl-NL" sz="2400" b="1" dirty="0">
              <a:cs typeface="Times New Roman"/>
            </a:endParaRPr>
          </a:p>
          <a:p>
            <a:pPr marL="0" indent="0" eaLnBrk="1" hangingPunct="1">
              <a:buNone/>
              <a:defRPr/>
            </a:pPr>
            <a:endParaRPr lang="nl-NL" altLang="nl-NL" sz="2000" i="1" dirty="0">
              <a:cs typeface="Times New Roman"/>
            </a:endParaRPr>
          </a:p>
          <a:p>
            <a:pPr marL="0" indent="0" eaLnBrk="1" hangingPunct="1">
              <a:buNone/>
              <a:defRPr/>
            </a:pPr>
            <a:endParaRPr lang="nl-NL" altLang="nl-NL" sz="1600" b="1" i="1" dirty="0">
              <a:cs typeface="Times New Roman"/>
            </a:endParaRPr>
          </a:p>
          <a:p>
            <a:pPr lvl="1" eaLnBrk="1" hangingPunct="1">
              <a:buFontTx/>
              <a:buNone/>
              <a:defRPr/>
            </a:pPr>
            <a:endParaRPr lang="nl-NL" altLang="nl-NL" sz="2000" i="1" dirty="0">
              <a:cs typeface="Times New Roman"/>
            </a:endParaRPr>
          </a:p>
          <a:p>
            <a:pPr lvl="1" eaLnBrk="1" hangingPunct="1">
              <a:buNone/>
              <a:defRPr/>
            </a:pPr>
            <a:endParaRPr lang="nl-NL" altLang="nl-NL" dirty="0">
              <a:cs typeface="Times New Roman"/>
            </a:endParaRPr>
          </a:p>
        </p:txBody>
      </p:sp>
      <p:pic>
        <p:nvPicPr>
          <p:cNvPr id="13316" name="Picture 7">
            <a:extLst>
              <a:ext uri="{FF2B5EF4-FFF2-40B4-BE49-F238E27FC236}">
                <a16:creationId xmlns:a16="http://schemas.microsoft.com/office/drawing/2014/main" id="{1A1AD2B6-745B-48C5-A274-72799F97E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Afbeelding 6" descr="Afbeeldingsresultaat voor dyslexie">
            <a:extLst>
              <a:ext uri="{FF2B5EF4-FFF2-40B4-BE49-F238E27FC236}">
                <a16:creationId xmlns:a16="http://schemas.microsoft.com/office/drawing/2014/main" id="{561DC1E5-CA31-44EA-A03B-7E29257CD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161" y="2735036"/>
            <a:ext cx="1498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249442F9-FBD3-4970-ACC0-7A0831B92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096963"/>
            <a:ext cx="7772400" cy="963612"/>
          </a:xfrm>
        </p:spPr>
        <p:txBody>
          <a:bodyPr/>
          <a:lstStyle/>
          <a:p>
            <a:pPr eaLnBrk="1" hangingPunct="1"/>
            <a:r>
              <a:rPr lang="nl-NL" altLang="nl-NL" b="1"/>
              <a:t>Hulpmiddelen</a:t>
            </a:r>
          </a:p>
        </p:txBody>
      </p:sp>
      <p:sp>
        <p:nvSpPr>
          <p:cNvPr id="14339" name="Ondertitel 2">
            <a:extLst>
              <a:ext uri="{FF2B5EF4-FFF2-40B4-BE49-F238E27FC236}">
                <a16:creationId xmlns:a16="http://schemas.microsoft.com/office/drawing/2014/main" id="{5B30DBA8-8F8A-4E53-BBD5-18A13E312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3163" y="3135313"/>
            <a:ext cx="6049962" cy="1800225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</a:pPr>
            <a:r>
              <a:rPr lang="nl-NL" altLang="nl-NL" dirty="0">
                <a:cs typeface="Times New Roman"/>
              </a:rPr>
              <a:t>Alle methoden staan online in SOM (soms voorleesfunctie)</a:t>
            </a:r>
          </a:p>
          <a:p>
            <a:pPr marL="457200" indent="-457200" algn="l" eaLnBrk="1" hangingPunct="1">
              <a:buFontTx/>
              <a:buChar char="•"/>
            </a:pPr>
            <a:endParaRPr lang="nl-NL" altLang="en-US" sz="2400" dirty="0">
              <a:cs typeface="Times New Roman"/>
            </a:endParaRPr>
          </a:p>
        </p:txBody>
      </p:sp>
      <p:pic>
        <p:nvPicPr>
          <p:cNvPr id="14340" name="Picture 7">
            <a:extLst>
              <a:ext uri="{FF2B5EF4-FFF2-40B4-BE49-F238E27FC236}">
                <a16:creationId xmlns:a16="http://schemas.microsoft.com/office/drawing/2014/main" id="{DDB7DE53-AE20-4B6A-A7A2-4A6C65668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2" descr="Afbeeldingsresultaat voor reading pen">
            <a:extLst>
              <a:ext uri="{FF2B5EF4-FFF2-40B4-BE49-F238E27FC236}">
                <a16:creationId xmlns:a16="http://schemas.microsoft.com/office/drawing/2014/main" id="{29359560-468C-4D26-9BF7-E2AB780052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411163"/>
            <a:ext cx="8572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4342" name="AutoShape 4" descr="Afbeeldingsresultaat voor reading pen">
            <a:extLst>
              <a:ext uri="{FF2B5EF4-FFF2-40B4-BE49-F238E27FC236}">
                <a16:creationId xmlns:a16="http://schemas.microsoft.com/office/drawing/2014/main" id="{A817B620-BE65-49D9-BB35-16C70CDAB2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5" y="-258763"/>
            <a:ext cx="8572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301</Words>
  <Application>Microsoft Office PowerPoint</Application>
  <PresentationFormat>Diavoorstelling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Standaardontwerp</vt:lpstr>
      <vt:lpstr>Dyslexie</vt:lpstr>
      <vt:lpstr>Programma</vt:lpstr>
      <vt:lpstr>Dyslexiebeleid</vt:lpstr>
      <vt:lpstr>Dyslectische leerlingen</vt:lpstr>
      <vt:lpstr>Faciliteiten binnen de school</vt:lpstr>
      <vt:lpstr>Begeleiding van leerlingen Basis en Basis/Kader</vt:lpstr>
      <vt:lpstr>Begeleiding van leerlingen  </vt:lpstr>
      <vt:lpstr>Communicatie met ouders</vt:lpstr>
      <vt:lpstr>Hulpmiddelen</vt:lpstr>
      <vt:lpstr>Geavanceerde software</vt:lpstr>
      <vt:lpstr>  Heeft u nog vragen? Mail of bel ons gerust!</vt:lpstr>
    </vt:vector>
  </TitlesOfParts>
  <Company>Etty Hillesum Lyceum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</dc:title>
  <dc:creator>Drentje</dc:creator>
  <cp:lastModifiedBy>Alink-Velner, S.J.M. (Suzanne)</cp:lastModifiedBy>
  <cp:revision>377</cp:revision>
  <cp:lastPrinted>2016-09-06T10:49:21Z</cp:lastPrinted>
  <dcterms:created xsi:type="dcterms:W3CDTF">2005-01-25T08:15:35Z</dcterms:created>
  <dcterms:modified xsi:type="dcterms:W3CDTF">2022-09-20T10:15:44Z</dcterms:modified>
</cp:coreProperties>
</file>