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93" r:id="rId5"/>
    <p:sldId id="325" r:id="rId6"/>
    <p:sldId id="323" r:id="rId7"/>
    <p:sldId id="326" r:id="rId8"/>
    <p:sldId id="327" r:id="rId9"/>
    <p:sldId id="328" r:id="rId10"/>
    <p:sldId id="329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nsbergen, EJ (Erik) van" initials="BE(v" lastIdx="1" clrIdx="0">
    <p:extLst>
      <p:ext uri="{19B8F6BF-5375-455C-9EA6-DF929625EA0E}">
        <p15:presenceInfo xmlns:p15="http://schemas.microsoft.com/office/powerpoint/2012/main" userId="S::e.vanbinsbergen@ettyhillesumlyceum.nl::e37a21ea-a46b-4864-83d0-25ff183caab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8C32"/>
    <a:srgbClr val="F7A800"/>
    <a:srgbClr val="81BB25"/>
    <a:srgbClr val="0076BF"/>
    <a:srgbClr val="004E70"/>
    <a:srgbClr val="EA540C"/>
    <a:srgbClr val="56287A"/>
    <a:srgbClr val="D324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90"/>
    <p:restoredTop sz="94674"/>
  </p:normalViewPr>
  <p:slideViewPr>
    <p:cSldViewPr snapToGrid="0" snapToObjects="1">
      <p:cViewPr varScale="1">
        <p:scale>
          <a:sx n="61" d="100"/>
          <a:sy n="61" d="100"/>
        </p:scale>
        <p:origin x="1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A9883-0940-494A-9E01-6CE60BD5A242}" type="datetimeFigureOut">
              <a:rPr lang="nl-NL" smtClean="0"/>
              <a:t>17-11-2021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B80D7-ABDC-3342-B05B-661E64B74C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6073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616018" y="6473625"/>
            <a:ext cx="874936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nl-NL" dirty="0"/>
              <a:t>Deventer scholengemeenschap voor gymnasium, atheneum, havo, vmbo en praktijkonderwijs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69248" y="6481480"/>
            <a:ext cx="446770" cy="365125"/>
          </a:xfrm>
        </p:spPr>
        <p:txBody>
          <a:bodyPr/>
          <a:lstStyle/>
          <a:p>
            <a:fld id="{9A3A2170-B512-0D40-AF39-E398EF8B249E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220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A42930-FF3B-8D45-88DE-1A2ACF525ECE}" type="datetime1">
              <a:rPr lang="nl-NL" smtClean="0"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Deventer scholengemeenschap voor gymnasium, atheneum, havo, vmbo en praktijkonderwijs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2170-B512-0D40-AF39-E398EF8B24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901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1A74B5-3CFC-5143-B2A2-CEB6DB217758}" type="datetime1">
              <a:rPr lang="nl-NL" smtClean="0"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Deventer scholengemeenschap voor gymnasium, atheneum, havo, vmbo en praktijkonderwijs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2170-B512-0D40-AF39-E398EF8B24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27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09833"/>
            <a:ext cx="10515600" cy="968793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701476"/>
            <a:ext cx="10515600" cy="4383740"/>
          </a:xfrm>
        </p:spPr>
        <p:txBody>
          <a:bodyPr/>
          <a:lstStyle>
            <a:lvl1pPr>
              <a:defRPr sz="2000" baseline="0"/>
            </a:lvl1pPr>
            <a:lvl2pPr>
              <a:defRPr sz="2000" baseline="0"/>
            </a:lvl2pPr>
            <a:lvl3pPr>
              <a:defRPr sz="2000" baseline="0"/>
            </a:lvl3pPr>
            <a:lvl4pPr>
              <a:defRPr sz="2000" baseline="0"/>
            </a:lvl4pPr>
            <a:lvl5pPr>
              <a:defRPr sz="2000" baseline="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Deventer scholengemeenschap voor gymnasium, atheneum, havo, vmbo en praktijkonderwijs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2170-B512-0D40-AF39-E398EF8B24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520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BB637B0-AD4C-074B-89B3-06CCC6133ECC}" type="datetime1">
              <a:rPr lang="nl-NL" smtClean="0"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Deventer scholengemeenschap voor gymnasium, atheneum, havo, vmbo en praktijkonderwijs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2170-B512-0D40-AF39-E398EF8B24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217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27E2C1-206B-E446-A5DD-6C2B9307198A}" type="datetime1">
              <a:rPr lang="nl-NL" smtClean="0"/>
              <a:t>17-11-2021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Deventer scholengemeenschap voor gymnasium, atheneum, havo, vmbo en praktijkonderwijs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2170-B512-0D40-AF39-E398EF8B24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8409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6F6847-6477-3846-8E7E-069F36DF733F}" type="datetime1">
              <a:rPr lang="nl-NL" smtClean="0"/>
              <a:t>17-11-2021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Deventer scholengemeenschap voor gymnasium, atheneum, havo, vmbo en praktijkonderwijs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2170-B512-0D40-AF39-E398EF8B24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810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EC8FCE-1B2A-7947-A9D9-03588F531C91}" type="datetime1">
              <a:rPr lang="nl-NL" smtClean="0"/>
              <a:t>17-11-2021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Deventer scholengemeenschap voor gymnasium, atheneum, havo, vmbo en praktijkonderwijs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2170-B512-0D40-AF39-E398EF8B24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9309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997938-87CB-0E4B-B893-C2AEB00F0B4C}" type="datetime1">
              <a:rPr lang="nl-NL" smtClean="0"/>
              <a:t>17-11-2021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Deventer scholengemeenschap voor gymnasium, atheneum, havo, vmbo en praktijkonderwijs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2170-B512-0D40-AF39-E398EF8B24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515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063058-9056-DF4F-9DF7-77E7F5E544C1}" type="datetime1">
              <a:rPr lang="nl-NL" smtClean="0"/>
              <a:t>17-11-2021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Deventer scholengemeenschap voor gymnasium, atheneum, havo, vmbo en praktijkonderwijs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2170-B512-0D40-AF39-E398EF8B24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5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8979F9-331C-434F-B089-74A97C1C70A4}" type="datetime1">
              <a:rPr lang="nl-NL" smtClean="0"/>
              <a:t>17-11-2021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Deventer scholengemeenschap voor gymnasium, atheneum, havo, vmbo en praktijkonderwijs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2170-B512-0D40-AF39-E398EF8B24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7334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721895"/>
            <a:ext cx="10515600" cy="968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838200" y="6377515"/>
            <a:ext cx="852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nl-NL" dirty="0"/>
              <a:t>Deventer scholengemeenschap voor gymnasium, atheneum, havo, vmbo en praktijkonderwijs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69248" y="6385370"/>
            <a:ext cx="4467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A2170-B512-0D40-AF39-E398EF8B249E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61" y="6323940"/>
            <a:ext cx="2720812" cy="484286"/>
          </a:xfrm>
          <a:prstGeom prst="rect">
            <a:avLst/>
          </a:prstGeom>
        </p:spPr>
      </p:pic>
      <p:sp>
        <p:nvSpPr>
          <p:cNvPr id="12" name="Rechthoek 11"/>
          <p:cNvSpPr/>
          <p:nvPr userDrawn="1"/>
        </p:nvSpPr>
        <p:spPr>
          <a:xfrm>
            <a:off x="-1" y="2"/>
            <a:ext cx="2442482" cy="228550"/>
          </a:xfrm>
          <a:prstGeom prst="rect">
            <a:avLst/>
          </a:prstGeom>
          <a:solidFill>
            <a:srgbClr val="EA54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 userDrawn="1"/>
        </p:nvSpPr>
        <p:spPr>
          <a:xfrm>
            <a:off x="2437379" y="2"/>
            <a:ext cx="2442482" cy="228550"/>
          </a:xfrm>
          <a:prstGeom prst="rect">
            <a:avLst/>
          </a:prstGeom>
          <a:solidFill>
            <a:srgbClr val="0076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/>
          <p:cNvSpPr/>
          <p:nvPr userDrawn="1"/>
        </p:nvSpPr>
        <p:spPr>
          <a:xfrm>
            <a:off x="7307036" y="2"/>
            <a:ext cx="2442482" cy="228550"/>
          </a:xfrm>
          <a:prstGeom prst="rect">
            <a:avLst/>
          </a:prstGeom>
          <a:solidFill>
            <a:srgbClr val="F7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 userDrawn="1"/>
        </p:nvSpPr>
        <p:spPr>
          <a:xfrm>
            <a:off x="9749518" y="2"/>
            <a:ext cx="2442482" cy="228550"/>
          </a:xfrm>
          <a:prstGeom prst="rect">
            <a:avLst/>
          </a:prstGeom>
          <a:solidFill>
            <a:srgbClr val="004E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 userDrawn="1"/>
        </p:nvSpPr>
        <p:spPr>
          <a:xfrm>
            <a:off x="4864554" y="2"/>
            <a:ext cx="2442482" cy="228550"/>
          </a:xfrm>
          <a:prstGeom prst="rect">
            <a:avLst/>
          </a:prstGeom>
          <a:solidFill>
            <a:srgbClr val="81B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817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80B058F2-8448-4B70-8AF3-FA33D9EE0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564" y="1557427"/>
            <a:ext cx="7040871" cy="4698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705" y="1701475"/>
            <a:ext cx="11779345" cy="4443953"/>
          </a:xfrm>
        </p:spPr>
        <p:txBody>
          <a:bodyPr>
            <a:normAutofit/>
          </a:bodyPr>
          <a:lstStyle/>
          <a:p>
            <a:pPr lvl="1"/>
            <a:endParaRPr lang="nl-NL" dirty="0"/>
          </a:p>
          <a:p>
            <a:pPr marL="0" indent="0">
              <a:buNone/>
            </a:pPr>
            <a:endParaRPr lang="nl-NL" dirty="0"/>
          </a:p>
          <a:p>
            <a:pPr lvl="1"/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0" y="177974"/>
            <a:ext cx="12192000" cy="868101"/>
          </a:xfrm>
          <a:prstGeom prst="rect">
            <a:avLst/>
          </a:prstGeom>
          <a:solidFill>
            <a:srgbClr val="F7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5" y="147607"/>
            <a:ext cx="5401799" cy="961884"/>
          </a:xfrm>
          <a:prstGeom prst="rect">
            <a:avLst/>
          </a:prstGeom>
        </p:spPr>
      </p:pic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4790115" y="356367"/>
            <a:ext cx="7359162" cy="5999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50000"/>
              </a:lnSpc>
              <a:buFont typeface="Arial"/>
              <a:buNone/>
            </a:pPr>
            <a:r>
              <a:rPr lang="nl-NL" sz="2400" dirty="0">
                <a:solidFill>
                  <a:prstClr val="white"/>
                </a:solidFill>
              </a:rPr>
              <a:t>School voor Persoonlijk Leren en Talentontwikkeling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E839A7D-1ED0-4C42-8D17-0A4FCE390B5C}"/>
              </a:ext>
            </a:extLst>
          </p:cNvPr>
          <p:cNvSpPr/>
          <p:nvPr/>
        </p:nvSpPr>
        <p:spPr>
          <a:xfrm>
            <a:off x="2575564" y="1557427"/>
            <a:ext cx="7040871" cy="469782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D828204-03ED-4D4D-AFBD-D89E0C5C753E}"/>
              </a:ext>
            </a:extLst>
          </p:cNvPr>
          <p:cNvSpPr txBox="1"/>
          <p:nvPr/>
        </p:nvSpPr>
        <p:spPr>
          <a:xfrm rot="20758217">
            <a:off x="1170878" y="3749280"/>
            <a:ext cx="9850243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l-NL" sz="4400" b="1" dirty="0"/>
              <a:t>Van harte welkom op Het </a:t>
            </a:r>
            <a:r>
              <a:rPr lang="nl-NL" sz="4400" b="1" dirty="0" err="1"/>
              <a:t>Stormink</a:t>
            </a:r>
            <a:r>
              <a:rPr lang="nl-NL" sz="4400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4569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498B2A-0E41-4684-B52D-1E455F0B4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accent6">
                    <a:lumMod val="75000"/>
                  </a:schemeClr>
                </a:solidFill>
              </a:rPr>
              <a:t>Het </a:t>
            </a:r>
            <a:r>
              <a:rPr lang="nl-NL" b="1" dirty="0" err="1">
                <a:solidFill>
                  <a:schemeClr val="accent6">
                    <a:lumMod val="75000"/>
                  </a:schemeClr>
                </a:solidFill>
              </a:rPr>
              <a:t>Stormink</a:t>
            </a:r>
            <a:endParaRPr lang="nl-N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BD1B0E-1094-4963-8B4E-9574948F2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nl-NL" altLang="nl-NL" sz="3600" b="1" dirty="0"/>
              <a:t>- Informatie basisschool, evt. Sine </a:t>
            </a:r>
            <a:r>
              <a:rPr lang="nl-NL" altLang="nl-NL" sz="3600" b="1" dirty="0" err="1"/>
              <a:t>Limite</a:t>
            </a:r>
            <a:endParaRPr lang="nl-NL" altLang="nl-NL" sz="3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nl-NL" altLang="nl-NL" sz="3600" b="1" dirty="0"/>
              <a:t>- Aanvullende informatie, gesprekken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nl-NL" altLang="nl-NL" sz="3600" b="1" dirty="0"/>
              <a:t>- Schoolkeuze, dossieranalyse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nl-NL" altLang="nl-NL" sz="3600" b="1" dirty="0"/>
              <a:t>- Bezoek </a:t>
            </a:r>
            <a:r>
              <a:rPr lang="nl-NL" altLang="nl-NL" sz="3600" b="1" dirty="0" err="1"/>
              <a:t>teamleider:warme</a:t>
            </a:r>
            <a:r>
              <a:rPr lang="nl-NL" altLang="nl-NL" sz="3600" b="1" dirty="0"/>
              <a:t> overdracht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nl-NL" altLang="nl-NL" sz="3600" b="1" dirty="0"/>
              <a:t>- Informeren docenten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nl-NL" altLang="nl-NL" sz="3600" b="1" dirty="0"/>
              <a:t>- Begeleiding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nl-NL" altLang="nl-NL" sz="3600" b="1" dirty="0"/>
              <a:t>*direct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nl-NL" altLang="nl-NL" sz="3600" b="1" dirty="0"/>
              <a:t>*in de loop van het schooljaar</a:t>
            </a:r>
          </a:p>
          <a:p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34DC679-F0C9-4A0B-B9DA-67724C36F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Deventer scholengemeenschap voor gymnasium, atheneum, havo, vmbo en praktijkonderwijs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7A3AB15-1D28-4013-8A86-D488C074A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2170-B512-0D40-AF39-E398EF8B249E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4733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ED8568-77EA-4093-AC09-1EB397533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z="3600" b="1" dirty="0">
                <a:solidFill>
                  <a:schemeClr val="accent2"/>
                </a:solidFill>
              </a:rPr>
              <a:t>Basisondersteuning</a:t>
            </a:r>
            <a:endParaRPr lang="nl-NL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8EF20E-E8A7-4A91-B38D-EDCD849B1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nl-NL" sz="4400" b="1" dirty="0"/>
              <a:t>Mentor, versterkt mentoraat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nl-NL" sz="4400" b="1" dirty="0"/>
              <a:t>Leerlingen individueel én groepsdynamiek/GOM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nl-NL" sz="4400" b="1" dirty="0"/>
              <a:t>Teamleider, docenten, OPT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nl-NL" sz="4400" b="1" dirty="0" err="1"/>
              <a:t>Leerlingbesprekingen</a:t>
            </a:r>
            <a:r>
              <a:rPr lang="nl-NL" sz="4400" b="1" dirty="0"/>
              <a:t>/rapporten/contactmomenten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nl-NL" sz="4400" b="1" dirty="0"/>
              <a:t>Leerlingbegeleiding, Raster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nl-NL" sz="4400" b="1" dirty="0"/>
              <a:t>Trainingen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nl-NL" sz="4400" b="1" dirty="0"/>
              <a:t>Ondersteuning op de verdiepingen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nl-NL" sz="4400" b="1" dirty="0"/>
              <a:t>Vragenuurtjes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nl-NL" sz="4400" b="1" dirty="0"/>
              <a:t>Dyslexiebegeleiding</a:t>
            </a:r>
          </a:p>
          <a:p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9C11E15-70E6-43AD-9259-41C726250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Deventer scholengemeenschap voor gymnasium, atheneum, havo, vmbo en praktijkonderwijs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02A7829-0721-4A8F-947E-2DB3088CD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2170-B512-0D40-AF39-E398EF8B249E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1601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A36529-652C-4238-BF61-1515C48A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</a:rPr>
              <a:t>Extra ondersteuning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EEBB4B-5B07-4779-8AD4-35A3D40C8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  <a:defRPr/>
            </a:pPr>
            <a:r>
              <a:rPr lang="nl-NL" sz="3000" b="1" dirty="0"/>
              <a:t>Voorheen: arrangement</a:t>
            </a:r>
          </a:p>
          <a:p>
            <a:pPr marL="0" indent="0">
              <a:buFontTx/>
              <a:buNone/>
              <a:defRPr/>
            </a:pPr>
            <a:endParaRPr lang="nl-NL" sz="3000" b="1" dirty="0"/>
          </a:p>
          <a:p>
            <a:pPr marL="0" indent="0">
              <a:buFontTx/>
              <a:buNone/>
              <a:defRPr/>
            </a:pPr>
            <a:r>
              <a:rPr lang="nl-NL" sz="3000" b="1" dirty="0"/>
              <a:t>Expertisepunt:</a:t>
            </a:r>
          </a:p>
          <a:p>
            <a:pPr marL="0" indent="0">
              <a:buFontTx/>
              <a:buNone/>
              <a:defRPr/>
            </a:pPr>
            <a:r>
              <a:rPr lang="nl-NL" sz="3000" b="1" dirty="0"/>
              <a:t>Overleg basisschool, ouder(s), leerling, intake, OPP.</a:t>
            </a:r>
          </a:p>
          <a:p>
            <a:pPr marL="0" indent="0">
              <a:buFontTx/>
              <a:buNone/>
              <a:defRPr/>
            </a:pPr>
            <a:endParaRPr lang="nl-NL" sz="3000" b="1" dirty="0"/>
          </a:p>
          <a:p>
            <a:pPr marL="0" indent="0">
              <a:buFontTx/>
              <a:buNone/>
              <a:defRPr/>
            </a:pPr>
            <a:r>
              <a:rPr lang="nl-NL" sz="3000" b="1" dirty="0"/>
              <a:t>Wat biedt het Expertisepunt?</a:t>
            </a:r>
          </a:p>
          <a:p>
            <a:pPr marL="0" indent="0">
              <a:buFontTx/>
              <a:buNone/>
              <a:defRPr/>
            </a:pPr>
            <a:endParaRPr lang="nl-NL" sz="3000" b="1" dirty="0"/>
          </a:p>
          <a:p>
            <a:pPr marL="0" indent="0">
              <a:buFontTx/>
              <a:buNone/>
              <a:defRPr/>
            </a:pPr>
            <a:r>
              <a:rPr lang="nl-NL" sz="3000" b="1" dirty="0"/>
              <a:t>Tenslotte:</a:t>
            </a:r>
          </a:p>
          <a:p>
            <a:pPr marL="0" indent="0">
              <a:buFontTx/>
              <a:buNone/>
              <a:defRPr/>
            </a:pPr>
            <a:r>
              <a:rPr lang="nl-NL" sz="3000" b="1" dirty="0"/>
              <a:t>- ZAT</a:t>
            </a:r>
          </a:p>
          <a:p>
            <a:pPr marL="0" indent="0">
              <a:buFontTx/>
              <a:buNone/>
              <a:defRPr/>
            </a:pPr>
            <a:r>
              <a:rPr lang="nl-NL" sz="3000" b="1" dirty="0"/>
              <a:t>- Externen: TTJ, LP, GGD, etc.</a:t>
            </a:r>
          </a:p>
          <a:p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BD1D6FD-52F3-494F-9492-3F272F423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Deventer scholengemeenschap voor gymnasium, atheneum, havo, vmbo en praktijkonderwijs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2CDC5A9-2837-4001-9F9D-A74F318B2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2170-B512-0D40-AF39-E398EF8B249E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874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233B5F-CC02-40D2-B599-8125A03C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b="1" dirty="0">
                <a:solidFill>
                  <a:schemeClr val="accent4"/>
                </a:solidFill>
              </a:rPr>
              <a:t>Dyslexie faciliteiten binnen de school</a:t>
            </a:r>
            <a:endParaRPr lang="nl-NL" dirty="0">
              <a:solidFill>
                <a:schemeClr val="accent4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18FBDF-B2A9-4D89-AA1E-B0AB71FB2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nl-NL" altLang="nl-NL" sz="2800" b="1" dirty="0"/>
              <a:t>20 % extra tijd bij toetsen en het examen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nl-NL" altLang="nl-NL" sz="2800" b="1" dirty="0" err="1"/>
              <a:t>Arial</a:t>
            </a:r>
            <a:r>
              <a:rPr lang="nl-NL" altLang="nl-NL" sz="2800" b="1" dirty="0"/>
              <a:t> 12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nl-NL" altLang="nl-NL" sz="2800" b="1" dirty="0"/>
              <a:t>Gebruik van computer/laptop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nl-NL" altLang="nl-NL" sz="2800" b="1" dirty="0"/>
              <a:t>Andere berekening spellingfouten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nl-NL" altLang="nl-NL" sz="2800" b="1" dirty="0"/>
              <a:t>Niet hardop lezen voor de klas zonder voorbereiding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nl-NL" altLang="nl-NL" sz="2800" b="1" dirty="0"/>
              <a:t>Gebruik van hulpmiddelen</a:t>
            </a:r>
          </a:p>
          <a:p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FC310AE-DF26-4D7A-8863-1952B2302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Deventer scholengemeenschap voor gymnasium, atheneum, havo, vmbo en praktijkonderwijs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AA16DDE-2C3B-48E3-9210-FF3307EEF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2170-B512-0D40-AF39-E398EF8B249E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3339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6D227B-DE75-4135-92AE-823FC8F8C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accent6">
                    <a:lumMod val="50000"/>
                  </a:schemeClr>
                </a:solidFill>
              </a:rPr>
              <a:t>Begeleiding van leerlingen met dyslexie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0FD07B-449F-40E1-8F26-96ADF11D5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nl-NL" altLang="nl-NL" sz="2400" b="1" dirty="0"/>
              <a:t>Eerste periode schooljaar: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nl-NL" altLang="nl-NL" sz="2000" dirty="0"/>
              <a:t>- Informatieavond voor ouders/verzorgers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altLang="nl-NL" sz="2000" u="sng" dirty="0"/>
              <a:t>Centraal: het omgaan met dyslexie (onderwijsniveaus kader/mavo, mavo/havo en havo/vwo)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nl-NL" altLang="nl-NL" sz="2000" dirty="0"/>
              <a:t>Twee introductiebijeenkomsten, daarna naar behoefte individuele begeleiding:    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nl-NL" altLang="nl-NL" sz="2000" dirty="0"/>
              <a:t>Inventariseren van problemen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nl-NL" altLang="nl-NL" sz="2000" dirty="0"/>
              <a:t>Uitdelen dyslexiepas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nl-NL" altLang="nl-NL" sz="2000" dirty="0"/>
              <a:t>Voorbereiden van toetsen / Leren </a:t>
            </a:r>
            <a:r>
              <a:rPr lang="nl-NL" altLang="nl-NL" sz="2000" dirty="0" err="1"/>
              <a:t>leren</a:t>
            </a:r>
            <a:endParaRPr lang="nl-NL" altLang="nl-NL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nl-NL" altLang="nl-NL" sz="2000" dirty="0"/>
              <a:t>Oplossingen aanreiken / tips geven ‘omgaan met dyslexie in VO’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nl-NL" altLang="nl-NL" sz="2000" dirty="0"/>
              <a:t>Het werken met hulpprogramma’s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nl-NL" altLang="nl-NL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nl-NL" altLang="nl-NL" sz="2000" b="1" dirty="0">
                <a:solidFill>
                  <a:schemeClr val="accent1">
                    <a:lumMod val="50000"/>
                  </a:schemeClr>
                </a:solidFill>
              </a:rPr>
              <a:t>Basis en basis/kader leerlingen krijgen een half uur in de week dyslexiebegeleiding gedurende het gehele schooljaar vanaf de herfstvakantie in kleine groepjes.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nl-NL" altLang="nl-NL" sz="2000" dirty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nl-NL" altLang="nl-NL" sz="2000" dirty="0"/>
              <a:t> </a:t>
            </a:r>
            <a:r>
              <a:rPr lang="nl-NL" altLang="nl-NL" sz="2400" b="1" dirty="0"/>
              <a:t>Tweede en derde periode schooljaar: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altLang="nl-NL" sz="2000" dirty="0"/>
              <a:t>Dyslexiebegeleiding (in kleine groepjes / individueel)</a:t>
            </a:r>
          </a:p>
          <a:p>
            <a:pPr eaLnBrk="1" hangingPunct="1">
              <a:lnSpc>
                <a:spcPct val="90000"/>
              </a:lnSpc>
              <a:defRPr/>
            </a:pPr>
            <a:endParaRPr lang="nl-NL" altLang="nl-NL" sz="2000" dirty="0"/>
          </a:p>
          <a:p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32BECF2-9A92-44DE-877A-0DBE92580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Deventer scholengemeenschap voor gymnasium, atheneum, havo, vmbo en praktijkonderwijs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058AF00-A9D8-4E78-8793-71863FED7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2170-B512-0D40-AF39-E398EF8B249E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71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970224-3234-4036-ACB2-C4A7DFFAA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accent2">
                    <a:lumMod val="75000"/>
                  </a:schemeClr>
                </a:solidFill>
              </a:rPr>
              <a:t>Hulpmiddelen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670ABD-D918-49FF-B0E0-8E3E905FC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Sprint plus (taal-/spraakprogramma op laptop/pc)</a:t>
            </a:r>
            <a:endParaRPr lang="nl-NL" sz="2000" dirty="0"/>
          </a:p>
          <a:p>
            <a:pPr marL="457200" indent="-457200" eaLnBrk="1" hangingPunct="1">
              <a:buFont typeface="+mj-lt"/>
              <a:buAutoNum type="alphaLcParenR"/>
              <a:defRPr/>
            </a:pPr>
            <a:r>
              <a:rPr lang="nl-NL" sz="2000" dirty="0"/>
              <a:t>Licentie Sprint plus: </a:t>
            </a:r>
            <a:r>
              <a:rPr lang="nl-NL" sz="2000" dirty="0" err="1"/>
              <a:t>kostenloos</a:t>
            </a:r>
            <a:r>
              <a:rPr lang="nl-NL" sz="2000" dirty="0"/>
              <a:t> via school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000" dirty="0"/>
              <a:t>b)   Schoolboeken online </a:t>
            </a:r>
          </a:p>
          <a:p>
            <a:pPr marL="0" indent="0" eaLnBrk="1" hangingPunct="1">
              <a:buFontTx/>
              <a:buNone/>
              <a:defRPr/>
            </a:pPr>
            <a:endParaRPr lang="nl-NL" sz="2000" dirty="0"/>
          </a:p>
          <a:p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EFDF4BC-0F40-4871-ADEB-5F884A58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Deventer scholengemeenschap voor gymnasium, atheneum, havo, vmbo en praktijkonderwijs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CCC02B7-BE29-4354-A534-0CEC33A99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2170-B512-0D40-AF39-E398EF8B249E}" type="slidenum">
              <a:rPr lang="nl-NL" smtClean="0"/>
              <a:t>7</a:t>
            </a:fld>
            <a:endParaRPr lang="nl-NL"/>
          </a:p>
        </p:txBody>
      </p:sp>
      <p:pic>
        <p:nvPicPr>
          <p:cNvPr id="6" name="Afbeelding 5" descr="Afbeeldingsresultaat voor voorleessoftware">
            <a:extLst>
              <a:ext uri="{FF2B5EF4-FFF2-40B4-BE49-F238E27FC236}">
                <a16:creationId xmlns:a16="http://schemas.microsoft.com/office/drawing/2014/main" id="{B60589B4-9148-4B32-93C7-FA4FA9164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149725"/>
            <a:ext cx="30956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4" descr="Afbeeldingsresultaat voor sprint plus voorbeeld">
            <a:extLst>
              <a:ext uri="{FF2B5EF4-FFF2-40B4-BE49-F238E27FC236}">
                <a16:creationId xmlns:a16="http://schemas.microsoft.com/office/drawing/2014/main" id="{EA5A30FE-85E7-48B2-AF1B-34DCA81C4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006" y="3961606"/>
            <a:ext cx="26193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5242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723273E4374246BE106E2E56118AB9" ma:contentTypeVersion="5" ma:contentTypeDescription="Een nieuw document maken." ma:contentTypeScope="" ma:versionID="c19f716957eacc1228687a611379dd5f">
  <xsd:schema xmlns:xsd="http://www.w3.org/2001/XMLSchema" xmlns:xs="http://www.w3.org/2001/XMLSchema" xmlns:p="http://schemas.microsoft.com/office/2006/metadata/properties" xmlns:ns3="46941c16-0ecf-4171-8109-01bebfe4fc97" xmlns:ns4="1a1e7734-6471-4908-98ae-a8be0275d8b1" targetNamespace="http://schemas.microsoft.com/office/2006/metadata/properties" ma:root="true" ma:fieldsID="1be244286081c1ce6396b47b2a281567" ns3:_="" ns4:_="">
    <xsd:import namespace="46941c16-0ecf-4171-8109-01bebfe4fc97"/>
    <xsd:import namespace="1a1e7734-6471-4908-98ae-a8be0275d8b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941c16-0ecf-4171-8109-01bebfe4fc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1e7734-6471-4908-98ae-a8be0275d8b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EA3249-6B56-443F-ACBF-D8BCCEDC78C4}">
  <ds:schemaRefs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46941c16-0ecf-4171-8109-01bebfe4fc97"/>
    <ds:schemaRef ds:uri="http://schemas.microsoft.com/office/2006/documentManagement/types"/>
    <ds:schemaRef ds:uri="1a1e7734-6471-4908-98ae-a8be0275d8b1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23DA4CC-0963-4EC0-870E-855E218F26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E7FBF3-E138-4687-A009-D3428E8D9AE5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46941c16-0ecf-4171-8109-01bebfe4fc97"/>
    <ds:schemaRef ds:uri="1a1e7734-6471-4908-98ae-a8be0275d8b1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6578</TotalTime>
  <Words>371</Words>
  <Application>Microsoft Office PowerPoint</Application>
  <PresentationFormat>Breedbeeld</PresentationFormat>
  <Paragraphs>71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Office-thema</vt:lpstr>
      <vt:lpstr>PowerPoint-presentatie</vt:lpstr>
      <vt:lpstr>Het Stormink</vt:lpstr>
      <vt:lpstr>Basisondersteuning</vt:lpstr>
      <vt:lpstr>Extra ondersteuning</vt:lpstr>
      <vt:lpstr>Dyslexie faciliteiten binnen de school</vt:lpstr>
      <vt:lpstr>Begeleiding van leerlingen met dyslexie</vt:lpstr>
      <vt:lpstr>Hulpmiddelen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Boris van der Loos</dc:creator>
  <cp:lastModifiedBy>Alink-Velner, SJM (Suzanne)</cp:lastModifiedBy>
  <cp:revision>207</cp:revision>
  <dcterms:created xsi:type="dcterms:W3CDTF">2016-08-22T12:56:08Z</dcterms:created>
  <dcterms:modified xsi:type="dcterms:W3CDTF">2021-11-17T11:18:22Z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0x01010005723273E4374246BE106E2E56118AB9</vt:lpwstr>
  </property>
</Properties>
</file>